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4" r:id="rId1"/>
  </p:sldMasterIdLst>
  <p:notesMasterIdLst>
    <p:notesMasterId r:id="rId32"/>
  </p:notesMasterIdLst>
  <p:sldIdLst>
    <p:sldId id="256" r:id="rId2"/>
    <p:sldId id="261" r:id="rId3"/>
    <p:sldId id="271" r:id="rId4"/>
    <p:sldId id="379" r:id="rId5"/>
    <p:sldId id="380" r:id="rId6"/>
    <p:sldId id="381" r:id="rId7"/>
    <p:sldId id="382" r:id="rId8"/>
    <p:sldId id="383" r:id="rId9"/>
    <p:sldId id="398" r:id="rId10"/>
    <p:sldId id="399" r:id="rId11"/>
    <p:sldId id="404" r:id="rId12"/>
    <p:sldId id="400" r:id="rId13"/>
    <p:sldId id="270" r:id="rId14"/>
    <p:sldId id="403" r:id="rId15"/>
    <p:sldId id="405" r:id="rId16"/>
    <p:sldId id="406" r:id="rId17"/>
    <p:sldId id="407" r:id="rId18"/>
    <p:sldId id="408" r:id="rId19"/>
    <p:sldId id="279" r:id="rId20"/>
    <p:sldId id="409" r:id="rId21"/>
    <p:sldId id="410" r:id="rId22"/>
    <p:sldId id="411" r:id="rId23"/>
    <p:sldId id="412" r:id="rId24"/>
    <p:sldId id="413" r:id="rId25"/>
    <p:sldId id="414" r:id="rId26"/>
    <p:sldId id="415" r:id="rId27"/>
    <p:sldId id="417" r:id="rId28"/>
    <p:sldId id="416" r:id="rId29"/>
    <p:sldId id="345"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6"/>
    <p:restoredTop sz="94681"/>
  </p:normalViewPr>
  <p:slideViewPr>
    <p:cSldViewPr snapToGrid="0" snapToObjects="1">
      <p:cViewPr varScale="1">
        <p:scale>
          <a:sx n="128" d="100"/>
          <a:sy n="128"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5A488-1AC6-B649-A88A-91D0E808665E}" type="datetimeFigureOut">
              <a:rPr lang="en-US" smtClean="0"/>
              <a:t>3/10/19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08049-2555-F34D-9DDA-D99A3A82B81E}" type="slidenum">
              <a:rPr lang="en-US" smtClean="0"/>
              <a:t>‹#›</a:t>
            </a:fld>
            <a:endParaRPr lang="en-US" dirty="0"/>
          </a:p>
        </p:txBody>
      </p:sp>
    </p:spTree>
    <p:extLst>
      <p:ext uri="{BB962C8B-B14F-4D97-AF65-F5344CB8AC3E}">
        <p14:creationId xmlns:p14="http://schemas.microsoft.com/office/powerpoint/2010/main" val="191902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7584" y="3726427"/>
            <a:ext cx="10756492" cy="121919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707923" y="4945624"/>
            <a:ext cx="10776153"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3/10/19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3196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600" y="255991"/>
            <a:ext cx="5886643" cy="808348"/>
          </a:xfrm>
        </p:spPr>
        <p:txBody>
          <a:bodyPr/>
          <a:lstStyle>
            <a:lvl1pPr>
              <a:defRPr b="0"/>
            </a:lvl1pPr>
          </a:lstStyle>
          <a:p>
            <a:r>
              <a:rPr lang="en-US" dirty="0" smtClean="0"/>
              <a:t>CLICK TO EDIT MASTER TITLE STYLE</a:t>
            </a:r>
            <a:endParaRPr lang="en-US" dirty="0"/>
          </a:p>
        </p:txBody>
      </p:sp>
      <p:sp>
        <p:nvSpPr>
          <p:cNvPr id="5" name="Content Placeholder 3"/>
          <p:cNvSpPr>
            <a:spLocks noGrp="1"/>
          </p:cNvSpPr>
          <p:nvPr>
            <p:ph sz="quarter" idx="10"/>
          </p:nvPr>
        </p:nvSpPr>
        <p:spPr>
          <a:xfrm>
            <a:off x="609600" y="1439334"/>
            <a:ext cx="10974917" cy="4610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3764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51575"/>
            <a:ext cx="2844800" cy="476250"/>
          </a:xfrm>
        </p:spPr>
        <p:txBody>
          <a:bodyPr/>
          <a:lstStyle>
            <a:lvl1pPr>
              <a:defRPr/>
            </a:lvl1pPr>
          </a:lstStyle>
          <a:p>
            <a:endParaRPr lang="en-US" altLang="x-none" dirty="0"/>
          </a:p>
        </p:txBody>
      </p:sp>
      <p:sp>
        <p:nvSpPr>
          <p:cNvPr id="7" name="Slide Number Placeholder 6"/>
          <p:cNvSpPr>
            <a:spLocks noGrp="1"/>
          </p:cNvSpPr>
          <p:nvPr>
            <p:ph type="sldNum" sz="quarter" idx="11"/>
          </p:nvPr>
        </p:nvSpPr>
        <p:spPr>
          <a:xfrm>
            <a:off x="8737600" y="6248400"/>
            <a:ext cx="2844800" cy="476250"/>
          </a:xfrm>
        </p:spPr>
        <p:txBody>
          <a:bodyPr/>
          <a:lstStyle>
            <a:lvl1pPr>
              <a:defRPr/>
            </a:lvl1pPr>
          </a:lstStyle>
          <a:p>
            <a:fld id="{5A028AE1-7106-AA4D-9011-A1E1E6F4A033}" type="slidenum">
              <a:rPr lang="en-US" altLang="x-none"/>
              <a:pPr/>
              <a:t>‹#›</a:t>
            </a:fld>
            <a:endParaRPr lang="en-US" altLang="x-none" dirty="0"/>
          </a:p>
        </p:txBody>
      </p:sp>
      <p:sp>
        <p:nvSpPr>
          <p:cNvPr id="8" name="Footer Placeholder 7"/>
          <p:cNvSpPr>
            <a:spLocks noGrp="1"/>
          </p:cNvSpPr>
          <p:nvPr>
            <p:ph type="ftr" sz="quarter" idx="12"/>
          </p:nvPr>
        </p:nvSpPr>
        <p:spPr>
          <a:xfrm>
            <a:off x="4165600" y="6248400"/>
            <a:ext cx="3860800" cy="476250"/>
          </a:xfrm>
        </p:spPr>
        <p:txBody>
          <a:bodyPr/>
          <a:lstStyle>
            <a:lvl1pPr>
              <a:defRPr/>
            </a:lvl1pPr>
          </a:lstStyle>
          <a:p>
            <a:endParaRPr lang="en-US" altLang="x-none" dirty="0"/>
          </a:p>
        </p:txBody>
      </p:sp>
    </p:spTree>
    <p:extLst>
      <p:ext uri="{BB962C8B-B14F-4D97-AF65-F5344CB8AC3E}">
        <p14:creationId xmlns:p14="http://schemas.microsoft.com/office/powerpoint/2010/main" val="44539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768" y="240121"/>
            <a:ext cx="11012131" cy="1018035"/>
          </a:xfrm>
        </p:spPr>
        <p:txBody>
          <a:bodyPr>
            <a:normAutofit/>
          </a:bodyPr>
          <a:lstStyle>
            <a:lvl1pPr algn="r">
              <a:defRPr sz="4800" baseline="0">
                <a:solidFill>
                  <a:srgbClr val="FFFF0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598621" y="1465008"/>
            <a:ext cx="10994760" cy="5018089"/>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4597" y="591210"/>
            <a:ext cx="8878143" cy="967132"/>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674375" y="1569915"/>
            <a:ext cx="8908028" cy="4681415"/>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3/10/19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0592" y="234378"/>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15839" y="2010711"/>
            <a:ext cx="5386917"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715839" y="2640573"/>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1" y="2010711"/>
            <a:ext cx="5389033" cy="639763"/>
          </a:xfrm>
        </p:spPr>
        <p:txBody>
          <a:bodyPr anchor="b"/>
          <a:lstStyle>
            <a:lvl1pPr marL="0" indent="0" algn="ctr">
              <a:buNone/>
              <a:defRPr sz="3200" b="1">
                <a:solidFill>
                  <a:srgbClr val="0070C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096001" y="2640573"/>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3/10/19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8A87A34-81AB-432B-8DAE-1953F412C126}" type="datetimeFigureOut">
              <a:rPr lang="en-US" smtClean="0"/>
              <a:pPr/>
              <a:t>3/10/19</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0946645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cap="none" dirty="0" smtClean="0"/>
              <a:t>Mines, Minerals,</a:t>
            </a:r>
            <a:br>
              <a:rPr lang="en-US" cap="none" dirty="0" smtClean="0"/>
            </a:br>
            <a:r>
              <a:rPr lang="en-US" cap="none" dirty="0" smtClean="0"/>
              <a:t>and Minecraft</a:t>
            </a:r>
            <a:endParaRPr lang="en-US" cap="none" dirty="0"/>
          </a:p>
        </p:txBody>
      </p:sp>
      <p:sp>
        <p:nvSpPr>
          <p:cNvPr id="7" name="Subtitle 2"/>
          <p:cNvSpPr>
            <a:spLocks noGrp="1"/>
          </p:cNvSpPr>
          <p:nvPr>
            <p:ph type="subTitle" idx="1"/>
          </p:nvPr>
        </p:nvSpPr>
        <p:spPr/>
        <p:txBody>
          <a:bodyPr>
            <a:normAutofit fontScale="47500" lnSpcReduction="20000"/>
          </a:bodyPr>
          <a:lstStyle/>
          <a:p>
            <a:endParaRPr lang="en-US" dirty="0" smtClean="0"/>
          </a:p>
          <a:p>
            <a:r>
              <a:rPr lang="en-US" dirty="0" smtClean="0"/>
              <a:t>Dr. Charles “Chuck” Bell</a:t>
            </a:r>
          </a:p>
          <a:p>
            <a:r>
              <a:rPr lang="en-US" dirty="0" smtClean="0"/>
              <a:t>Lesson </a:t>
            </a:r>
            <a:r>
              <a:rPr lang="en-US" dirty="0" smtClean="0"/>
              <a:t>7: 13 </a:t>
            </a:r>
            <a:r>
              <a:rPr lang="en-US" dirty="0" smtClean="0"/>
              <a:t>March 2019</a:t>
            </a:r>
            <a:endParaRPr lang="en-US" dirty="0"/>
          </a:p>
        </p:txBody>
      </p:sp>
    </p:spTree>
    <p:extLst>
      <p:ext uri="{BB962C8B-B14F-4D97-AF65-F5344CB8AC3E}">
        <p14:creationId xmlns:p14="http://schemas.microsoft.com/office/powerpoint/2010/main" val="929920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 Hole</a:t>
            </a:r>
            <a:endParaRPr lang="en-US" dirty="0"/>
          </a:p>
        </p:txBody>
      </p:sp>
      <p:pic>
        <p:nvPicPr>
          <p:cNvPr id="4098" name="Picture 2" descr="ttp://www.bible.ca/coins/bible-coins-history-money-weight-system-chalkstone-flan-maker-mold-drill-bl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054" y="1585788"/>
            <a:ext cx="7583557" cy="492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29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Coins Were Made</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startAt="6"/>
            </a:pPr>
            <a:r>
              <a:rPr lang="en-US" dirty="0"/>
              <a:t>There were a set of two dies made from iron and the blank coin flan would be placed in the bottom die, which was on a large stable rock</a:t>
            </a:r>
            <a:r>
              <a:rPr lang="en-US" dirty="0" smtClean="0"/>
              <a:t>.</a:t>
            </a:r>
          </a:p>
          <a:p>
            <a:pPr marL="742950" indent="-742950">
              <a:buFont typeface="+mj-lt"/>
              <a:buAutoNum type="arabicPeriod" startAt="6"/>
            </a:pPr>
            <a:r>
              <a:rPr lang="en-US" dirty="0" smtClean="0"/>
              <a:t>They </a:t>
            </a:r>
            <a:r>
              <a:rPr lang="en-US" dirty="0"/>
              <a:t>would place the top die on and strike it with a large iron mallet</a:t>
            </a:r>
            <a:r>
              <a:rPr lang="en-US" dirty="0" smtClean="0"/>
              <a:t>.</a:t>
            </a:r>
          </a:p>
          <a:p>
            <a:pPr marL="742950" indent="-742950">
              <a:buFont typeface="+mj-lt"/>
              <a:buAutoNum type="arabicPeriod" startAt="6"/>
            </a:pPr>
            <a:r>
              <a:rPr lang="en-US" dirty="0" smtClean="0"/>
              <a:t>The </a:t>
            </a:r>
            <a:r>
              <a:rPr lang="en-US" dirty="0"/>
              <a:t>coins would then be cut apart and trimmed of excess metal.</a:t>
            </a:r>
            <a:endParaRPr lang="en-US" dirty="0"/>
          </a:p>
        </p:txBody>
      </p:sp>
    </p:spTree>
    <p:extLst>
      <p:ext uri="{BB962C8B-B14F-4D97-AF65-F5344CB8AC3E}">
        <p14:creationId xmlns:p14="http://schemas.microsoft.com/office/powerpoint/2010/main" val="1819383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Coin Die</a:t>
            </a:r>
            <a:endParaRPr lang="en-US" dirty="0"/>
          </a:p>
        </p:txBody>
      </p:sp>
      <p:pic>
        <p:nvPicPr>
          <p:cNvPr id="5122" name="Picture 2" descr="ttp://www.bible.ca/coins/bible-coins-history-money-weight-system-limestone-strap-coin-dies-herod-agripp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577" y="1490869"/>
            <a:ext cx="4550296" cy="5237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73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Raspberry Pi </a:t>
            </a:r>
            <a:r>
              <a:rPr lang="mr-IN" dirty="0" smtClean="0"/>
              <a:t>–</a:t>
            </a:r>
            <a:r>
              <a:rPr lang="en-US" dirty="0" smtClean="0"/>
              <a:t> </a:t>
            </a:r>
            <a:r>
              <a:rPr lang="en-US" dirty="0" smtClean="0"/>
              <a:t>Operating Systems</a:t>
            </a:r>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062721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Systems</a:t>
            </a:r>
            <a:endParaRPr lang="en-US" cap="none" dirty="0"/>
          </a:p>
        </p:txBody>
      </p:sp>
      <p:sp>
        <p:nvSpPr>
          <p:cNvPr id="3" name="Content Placeholder 2"/>
          <p:cNvSpPr>
            <a:spLocks noGrp="1"/>
          </p:cNvSpPr>
          <p:nvPr>
            <p:ph idx="1"/>
          </p:nvPr>
        </p:nvSpPr>
        <p:spPr/>
        <p:txBody>
          <a:bodyPr>
            <a:normAutofit/>
          </a:bodyPr>
          <a:lstStyle/>
          <a:p>
            <a:r>
              <a:rPr lang="en-US" dirty="0" smtClean="0"/>
              <a:t>The base or default operating system for the Raspberry Pi is Raspbian.</a:t>
            </a:r>
          </a:p>
          <a:p>
            <a:pPr lvl="1"/>
            <a:r>
              <a:rPr lang="en-US" dirty="0" smtClean="0"/>
              <a:t>We use this on our machines in class.</a:t>
            </a:r>
          </a:p>
          <a:p>
            <a:r>
              <a:rPr lang="en-US" dirty="0" smtClean="0"/>
              <a:t>However, there are other alternatives that you can install instead of Raspbian</a:t>
            </a:r>
            <a:r>
              <a:rPr lang="en-US" dirty="0" smtClean="0"/>
              <a:t>; each with certain advantages or uses.</a:t>
            </a:r>
            <a:endParaRPr lang="en-US" dirty="0"/>
          </a:p>
        </p:txBody>
      </p:sp>
    </p:spTree>
    <p:extLst>
      <p:ext uri="{BB962C8B-B14F-4D97-AF65-F5344CB8AC3E}">
        <p14:creationId xmlns:p14="http://schemas.microsoft.com/office/powerpoint/2010/main" val="1153944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Operating Systems</a:t>
            </a:r>
          </a:p>
        </p:txBody>
      </p:sp>
      <p:sp>
        <p:nvSpPr>
          <p:cNvPr id="3" name="Content Placeholder 2"/>
          <p:cNvSpPr>
            <a:spLocks noGrp="1"/>
          </p:cNvSpPr>
          <p:nvPr>
            <p:ph idx="1"/>
          </p:nvPr>
        </p:nvSpPr>
        <p:spPr>
          <a:xfrm>
            <a:off x="598621" y="1465008"/>
            <a:ext cx="8853492" cy="5018089"/>
          </a:xfrm>
        </p:spPr>
        <p:txBody>
          <a:bodyPr/>
          <a:lstStyle/>
          <a:p>
            <a:r>
              <a:rPr lang="en-US" dirty="0"/>
              <a:t>Ubuntu </a:t>
            </a:r>
            <a:r>
              <a:rPr lang="en-US" dirty="0" smtClean="0"/>
              <a:t>MATE: a trimmed down version of the popular Ubuntu operating system.</a:t>
            </a:r>
          </a:p>
          <a:p>
            <a:r>
              <a:rPr lang="en-US" dirty="0" smtClean="0"/>
              <a:t>Snappy  Ubuntu Core: an IOT version of Ubuntu for running embedded applications.</a:t>
            </a:r>
          </a:p>
          <a:p>
            <a:r>
              <a:rPr lang="en-US" dirty="0" smtClean="0"/>
              <a:t>Windows 10 IOT Core: a scaled down IOT version of Windows 10 </a:t>
            </a:r>
          </a:p>
          <a:p>
            <a:pPr lvl="1"/>
            <a:r>
              <a:rPr lang="en-US" dirty="0" smtClean="0"/>
              <a:t>See my book on the topic.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2755" y="1465009"/>
            <a:ext cx="1829240" cy="17453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4423" y="3210339"/>
            <a:ext cx="1827572" cy="17429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4423" y="4953301"/>
            <a:ext cx="1830055" cy="1745330"/>
          </a:xfrm>
          <a:prstGeom prst="rect">
            <a:avLst/>
          </a:prstGeom>
        </p:spPr>
      </p:pic>
    </p:spTree>
    <p:extLst>
      <p:ext uri="{BB962C8B-B14F-4D97-AF65-F5344CB8AC3E}">
        <p14:creationId xmlns:p14="http://schemas.microsoft.com/office/powerpoint/2010/main" val="102039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Operating Systems</a:t>
            </a:r>
          </a:p>
        </p:txBody>
      </p:sp>
      <p:sp>
        <p:nvSpPr>
          <p:cNvPr id="3" name="Content Placeholder 2"/>
          <p:cNvSpPr>
            <a:spLocks noGrp="1"/>
          </p:cNvSpPr>
          <p:nvPr>
            <p:ph idx="1"/>
          </p:nvPr>
        </p:nvSpPr>
        <p:spPr>
          <a:xfrm>
            <a:off x="598621" y="1465008"/>
            <a:ext cx="8853492" cy="5018089"/>
          </a:xfrm>
        </p:spPr>
        <p:txBody>
          <a:bodyPr>
            <a:normAutofit lnSpcReduction="10000"/>
          </a:bodyPr>
          <a:lstStyle/>
          <a:p>
            <a:r>
              <a:rPr lang="en-US" dirty="0" smtClean="0"/>
              <a:t>OSMC</a:t>
            </a:r>
            <a:r>
              <a:rPr lang="en-US" dirty="0"/>
              <a:t>: free and open source media center built for the people, by the people.</a:t>
            </a:r>
            <a:endParaRPr lang="en-US" dirty="0" smtClean="0"/>
          </a:p>
          <a:p>
            <a:r>
              <a:rPr lang="en-US" dirty="0" smtClean="0"/>
              <a:t>LibreELEC</a:t>
            </a:r>
            <a:r>
              <a:rPr lang="en-US" dirty="0"/>
              <a:t>: </a:t>
            </a:r>
            <a:r>
              <a:rPr lang="en-US" dirty="0" smtClean="0"/>
              <a:t>lightweight </a:t>
            </a:r>
            <a:r>
              <a:rPr lang="en-US" dirty="0"/>
              <a:t>‘Just enough OS’ Linux distribution purpose-built for Kodi on current and popular </a:t>
            </a:r>
            <a:r>
              <a:rPr lang="en-US" dirty="0" smtClean="0"/>
              <a:t>media center </a:t>
            </a:r>
            <a:r>
              <a:rPr lang="en-US" dirty="0"/>
              <a:t>hardware.</a:t>
            </a:r>
            <a:endParaRPr lang="en-US" dirty="0" smtClean="0"/>
          </a:p>
          <a:p>
            <a:r>
              <a:rPr lang="en-US" dirty="0" smtClean="0"/>
              <a:t>PiNet</a:t>
            </a:r>
            <a:r>
              <a:rPr lang="en-US" dirty="0"/>
              <a:t>: </a:t>
            </a:r>
            <a:r>
              <a:rPr lang="en-US" dirty="0" smtClean="0"/>
              <a:t>Centralized </a:t>
            </a:r>
            <a:r>
              <a:rPr lang="en-US" dirty="0"/>
              <a:t>user accounts and file storage system for a Raspberry Pi classroom. </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4423" y="1465008"/>
            <a:ext cx="1827572" cy="17429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3821" y="3209766"/>
            <a:ext cx="1828173" cy="174353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2880" y="4953301"/>
            <a:ext cx="1829113" cy="1744432"/>
          </a:xfrm>
          <a:prstGeom prst="rect">
            <a:avLst/>
          </a:prstGeom>
        </p:spPr>
      </p:pic>
    </p:spTree>
    <p:extLst>
      <p:ext uri="{BB962C8B-B14F-4D97-AF65-F5344CB8AC3E}">
        <p14:creationId xmlns:p14="http://schemas.microsoft.com/office/powerpoint/2010/main" val="1383136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Operating Systems</a:t>
            </a:r>
          </a:p>
        </p:txBody>
      </p:sp>
      <p:sp>
        <p:nvSpPr>
          <p:cNvPr id="3" name="Content Placeholder 2"/>
          <p:cNvSpPr>
            <a:spLocks noGrp="1"/>
          </p:cNvSpPr>
          <p:nvPr>
            <p:ph idx="1"/>
          </p:nvPr>
        </p:nvSpPr>
        <p:spPr>
          <a:xfrm>
            <a:off x="598621" y="1465008"/>
            <a:ext cx="8853492" cy="5018089"/>
          </a:xfrm>
        </p:spPr>
        <p:txBody>
          <a:bodyPr>
            <a:normAutofit lnSpcReduction="10000"/>
          </a:bodyPr>
          <a:lstStyle/>
          <a:p>
            <a:r>
              <a:rPr lang="en-US" dirty="0" smtClean="0"/>
              <a:t>RISC </a:t>
            </a:r>
            <a:r>
              <a:rPr lang="en-US" dirty="0"/>
              <a:t>OS: </a:t>
            </a:r>
            <a:r>
              <a:rPr lang="en-US" dirty="0" smtClean="0"/>
              <a:t>designed </a:t>
            </a:r>
            <a:r>
              <a:rPr lang="en-US" dirty="0"/>
              <a:t>specifically for the ARM </a:t>
            </a:r>
            <a:r>
              <a:rPr lang="en-US" dirty="0" smtClean="0"/>
              <a:t>processor. </a:t>
            </a:r>
            <a:r>
              <a:rPr lang="en-US" dirty="0"/>
              <a:t>It is fast, compact and efficient. It is developed and tested by a loyal community of developers and users. </a:t>
            </a:r>
            <a:endParaRPr lang="en-US" dirty="0" smtClean="0"/>
          </a:p>
          <a:p>
            <a:r>
              <a:rPr lang="en-US" dirty="0" smtClean="0"/>
              <a:t>Weather Station: pre-built OS with support to build a weather station.</a:t>
            </a:r>
          </a:p>
          <a:p>
            <a:r>
              <a:rPr lang="en-US" dirty="0" smtClean="0"/>
              <a:t>IchigoJam</a:t>
            </a:r>
            <a:r>
              <a:rPr lang="en-US" dirty="0"/>
              <a:t>: Raspberry Pi Edition of the software of the Kids PC "</a:t>
            </a:r>
            <a:r>
              <a:rPr lang="en-US" dirty="0" smtClean="0"/>
              <a:t>IchigoJam” (a hardware learning platform for kids).</a:t>
            </a:r>
          </a:p>
          <a:p>
            <a:pPr lvl="1"/>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2880" y="1503232"/>
            <a:ext cx="1809307" cy="17255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3945" y="3228775"/>
            <a:ext cx="1808241" cy="17245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1580" y="5049077"/>
            <a:ext cx="1760605" cy="1679095"/>
          </a:xfrm>
          <a:prstGeom prst="rect">
            <a:avLst/>
          </a:prstGeom>
        </p:spPr>
      </p:pic>
    </p:spTree>
    <p:extLst>
      <p:ext uri="{BB962C8B-B14F-4D97-AF65-F5344CB8AC3E}">
        <p14:creationId xmlns:p14="http://schemas.microsoft.com/office/powerpoint/2010/main" val="451059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Operating Systems</a:t>
            </a:r>
          </a:p>
        </p:txBody>
      </p:sp>
      <p:sp>
        <p:nvSpPr>
          <p:cNvPr id="3" name="Content Placeholder 2"/>
          <p:cNvSpPr>
            <a:spLocks noGrp="1"/>
          </p:cNvSpPr>
          <p:nvPr>
            <p:ph idx="1"/>
          </p:nvPr>
        </p:nvSpPr>
        <p:spPr/>
        <p:txBody>
          <a:bodyPr/>
          <a:lstStyle/>
          <a:p>
            <a:r>
              <a:rPr lang="en-US" dirty="0" smtClean="0"/>
              <a:t>You can find links to downloading each of these operating systems at:</a:t>
            </a:r>
          </a:p>
          <a:p>
            <a:pPr lvl="1"/>
            <a:r>
              <a:rPr lang="en-US" dirty="0" smtClean="0"/>
              <a:t>https</a:t>
            </a:r>
            <a:r>
              <a:rPr lang="en-US" dirty="0"/>
              <a:t>://www.raspberrypi.org/downloads</a:t>
            </a:r>
            <a:r>
              <a:rPr lang="en-US" dirty="0" smtClean="0"/>
              <a:t>/</a:t>
            </a:r>
          </a:p>
          <a:p>
            <a:r>
              <a:rPr lang="en-US" dirty="0" smtClean="0"/>
              <a:t>If you want try any of them out, just create a new SD Card with the OS and boot the one you want. </a:t>
            </a:r>
          </a:p>
        </p:txBody>
      </p:sp>
    </p:spTree>
    <p:extLst>
      <p:ext uri="{BB962C8B-B14F-4D97-AF65-F5344CB8AC3E}">
        <p14:creationId xmlns:p14="http://schemas.microsoft.com/office/powerpoint/2010/main" val="834719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2" y="1487556"/>
            <a:ext cx="9420281" cy="1981200"/>
          </a:xfrm>
        </p:spPr>
        <p:txBody>
          <a:bodyPr/>
          <a:lstStyle/>
          <a:p>
            <a:r>
              <a:rPr lang="en-US" dirty="0" smtClean="0"/>
              <a:t>Hacking Minecraft with Python</a:t>
            </a:r>
            <a:endParaRPr lang="en-US" dirty="0"/>
          </a:p>
        </p:txBody>
      </p:sp>
      <p:sp>
        <p:nvSpPr>
          <p:cNvPr id="5" name="Text Placeholder 4"/>
          <p:cNvSpPr>
            <a:spLocks noGrp="1"/>
          </p:cNvSpPr>
          <p:nvPr>
            <p:ph type="body" sz="half" idx="2"/>
          </p:nvPr>
        </p:nvSpPr>
        <p:spPr>
          <a:xfrm>
            <a:off x="1452264" y="3667539"/>
            <a:ext cx="8825659" cy="2362200"/>
          </a:xfrm>
        </p:spPr>
        <p:txBody>
          <a:bodyPr>
            <a:normAutofit/>
          </a:bodyPr>
          <a:lstStyle/>
          <a:p>
            <a:pPr algn="ctr"/>
            <a:r>
              <a:rPr lang="en-US" sz="4400" dirty="0" smtClean="0"/>
              <a:t>Let’s </a:t>
            </a:r>
            <a:r>
              <a:rPr lang="en-US" sz="4400" dirty="0" smtClean="0"/>
              <a:t>build some </a:t>
            </a:r>
            <a:r>
              <a:rPr lang="en-US" sz="4400" dirty="0" smtClean="0"/>
              <a:t>games</a:t>
            </a:r>
            <a:r>
              <a:rPr lang="en-US" sz="4400" dirty="0" smtClean="0"/>
              <a:t>!</a:t>
            </a:r>
            <a:endParaRPr lang="en-US" sz="4400" dirty="0"/>
          </a:p>
        </p:txBody>
      </p:sp>
    </p:spTree>
    <p:extLst>
      <p:ext uri="{BB962C8B-B14F-4D97-AF65-F5344CB8AC3E}">
        <p14:creationId xmlns:p14="http://schemas.microsoft.com/office/powerpoint/2010/main" val="4494049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Bible </a:t>
            </a:r>
            <a:r>
              <a:rPr lang="en-US" dirty="0"/>
              <a:t>Study: 10-15 minutes</a:t>
            </a:r>
          </a:p>
          <a:p>
            <a:r>
              <a:rPr lang="en-US" dirty="0" smtClean="0"/>
              <a:t>The Raspberry Pi: 5-10 minutes</a:t>
            </a:r>
          </a:p>
          <a:p>
            <a:r>
              <a:rPr lang="en-US" dirty="0" smtClean="0"/>
              <a:t>Hacking Minecraft with Python: </a:t>
            </a:r>
            <a:r>
              <a:rPr lang="en-US" dirty="0"/>
              <a:t>30-45 </a:t>
            </a:r>
            <a:r>
              <a:rPr lang="en-US" dirty="0" smtClean="0"/>
              <a:t>minutes</a:t>
            </a:r>
          </a:p>
          <a:p>
            <a:pPr lvl="1"/>
            <a:r>
              <a:rPr lang="en-US" dirty="0" smtClean="0"/>
              <a:t>Lab Time: </a:t>
            </a:r>
            <a:r>
              <a:rPr lang="en-US" dirty="0" smtClean="0"/>
              <a:t>Games in Minecraft</a:t>
            </a:r>
            <a:endParaRPr lang="en-US" dirty="0"/>
          </a:p>
          <a:p>
            <a:endParaRPr lang="en-US" dirty="0"/>
          </a:p>
        </p:txBody>
      </p:sp>
    </p:spTree>
    <p:extLst>
      <p:ext uri="{BB962C8B-B14F-4D97-AF65-F5344CB8AC3E}">
        <p14:creationId xmlns:p14="http://schemas.microsoft.com/office/powerpoint/2010/main" val="261878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t>
            </a:r>
            <a:r>
              <a:rPr lang="en-US" dirty="0" err="1" smtClean="0"/>
              <a:t>Lavatrap</a:t>
            </a:r>
            <a:r>
              <a:rPr lang="en-US" dirty="0" smtClean="0"/>
              <a:t> Game</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You’re </a:t>
            </a:r>
            <a:r>
              <a:rPr lang="en-US" dirty="0"/>
              <a:t>going to create a mini-game. </a:t>
            </a:r>
            <a:endParaRPr lang="en-US" dirty="0" smtClean="0"/>
          </a:p>
          <a:p>
            <a:r>
              <a:rPr lang="en-US" dirty="0" smtClean="0"/>
              <a:t>A </a:t>
            </a:r>
            <a:r>
              <a:rPr lang="en-US" dirty="0"/>
              <a:t>lava pit will instantly appear and Steve will be put at the </a:t>
            </a:r>
            <a:r>
              <a:rPr lang="en-US" dirty="0" smtClean="0"/>
              <a:t>center </a:t>
            </a:r>
            <a:r>
              <a:rPr lang="en-US" dirty="0"/>
              <a:t>of it; soon, the block he’s standing on will disappear so he will have to move, but hang on: all the blocks keep disappearing</a:t>
            </a:r>
            <a:r>
              <a:rPr lang="en-US" dirty="0" smtClean="0"/>
              <a:t>!</a:t>
            </a:r>
          </a:p>
          <a:p>
            <a:r>
              <a:rPr lang="en-US" dirty="0" smtClean="0"/>
              <a:t>Your task is to replace the missing blocks with any other block.</a:t>
            </a:r>
          </a:p>
          <a:p>
            <a:r>
              <a:rPr lang="en-US" dirty="0" smtClean="0"/>
              <a:t>You win when all lava blocks are replaced.</a:t>
            </a:r>
          </a:p>
          <a:p>
            <a:r>
              <a:rPr lang="en-US" dirty="0" smtClean="0"/>
              <a:t>You loose if you fall into the lava.</a:t>
            </a:r>
            <a:endParaRPr lang="en-US" dirty="0"/>
          </a:p>
        </p:txBody>
      </p:sp>
    </p:spTree>
    <p:extLst>
      <p:ext uri="{BB962C8B-B14F-4D97-AF65-F5344CB8AC3E}">
        <p14:creationId xmlns:p14="http://schemas.microsoft.com/office/powerpoint/2010/main" val="942726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Lavatrap</a:t>
            </a:r>
            <a:r>
              <a:rPr lang="en-US" smtClean="0"/>
              <a:t> Game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800" y="1739106"/>
            <a:ext cx="8280400" cy="4470400"/>
          </a:xfrm>
        </p:spPr>
      </p:pic>
    </p:spTree>
    <p:extLst>
      <p:ext uri="{BB962C8B-B14F-4D97-AF65-F5344CB8AC3E}">
        <p14:creationId xmlns:p14="http://schemas.microsoft.com/office/powerpoint/2010/main" val="440225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Code</a:t>
            </a:r>
            <a:endParaRPr lang="en-US" dirty="0"/>
          </a:p>
        </p:txBody>
      </p:sp>
      <p:sp>
        <p:nvSpPr>
          <p:cNvPr id="3" name="Content Placeholder 2"/>
          <p:cNvSpPr>
            <a:spLocks noGrp="1"/>
          </p:cNvSpPr>
          <p:nvPr>
            <p:ph idx="1"/>
          </p:nvPr>
        </p:nvSpPr>
        <p:spPr/>
        <p:txBody>
          <a:bodyPr/>
          <a:lstStyle/>
          <a:p>
            <a:r>
              <a:rPr lang="en-US" dirty="0" smtClean="0"/>
              <a:t>Introduction</a:t>
            </a:r>
          </a:p>
          <a:p>
            <a:pPr marL="0" indent="0">
              <a:buNone/>
            </a:pPr>
            <a:r>
              <a:rPr lang="en-US" sz="3200" dirty="0">
                <a:latin typeface="Courier New" charset="0"/>
                <a:ea typeface="Courier New" charset="0"/>
                <a:cs typeface="Courier New" charset="0"/>
              </a:rPr>
              <a:t>import mcpi.minecraft as minecraft </a:t>
            </a:r>
            <a:endParaRPr lang="en-US" sz="3200" dirty="0" smtClean="0">
              <a:latin typeface="Courier New" charset="0"/>
              <a:ea typeface="Courier New" charset="0"/>
              <a:cs typeface="Courier New" charset="0"/>
            </a:endParaRPr>
          </a:p>
          <a:p>
            <a:pPr marL="0" indent="0">
              <a:buNone/>
            </a:pPr>
            <a:r>
              <a:rPr lang="en-US" sz="3200" dirty="0" smtClean="0">
                <a:latin typeface="Courier New" charset="0"/>
                <a:ea typeface="Courier New" charset="0"/>
                <a:cs typeface="Courier New" charset="0"/>
              </a:rPr>
              <a:t>import </a:t>
            </a:r>
            <a:r>
              <a:rPr lang="en-US" sz="3200" dirty="0">
                <a:latin typeface="Courier New" charset="0"/>
                <a:ea typeface="Courier New" charset="0"/>
                <a:cs typeface="Courier New" charset="0"/>
              </a:rPr>
              <a:t>mcpi.block as </a:t>
            </a:r>
            <a:r>
              <a:rPr lang="en-US" sz="3200" dirty="0" smtClean="0">
                <a:latin typeface="Courier New" charset="0"/>
                <a:ea typeface="Courier New" charset="0"/>
                <a:cs typeface="Courier New" charset="0"/>
              </a:rPr>
              <a:t>block</a:t>
            </a:r>
          </a:p>
          <a:p>
            <a:pPr marL="0" indent="0">
              <a:buNone/>
            </a:pPr>
            <a:r>
              <a:rPr lang="en-US" sz="3200" dirty="0" smtClean="0">
                <a:latin typeface="Courier New" charset="0"/>
                <a:ea typeface="Courier New" charset="0"/>
                <a:cs typeface="Courier New" charset="0"/>
              </a:rPr>
              <a:t>from </a:t>
            </a:r>
            <a:r>
              <a:rPr lang="en-US" sz="3200" dirty="0">
                <a:latin typeface="Courier New" charset="0"/>
                <a:ea typeface="Courier New" charset="0"/>
                <a:cs typeface="Courier New" charset="0"/>
              </a:rPr>
              <a:t>time import </a:t>
            </a:r>
            <a:r>
              <a:rPr lang="en-US" sz="3200" dirty="0" smtClean="0">
                <a:latin typeface="Courier New" charset="0"/>
                <a:ea typeface="Courier New" charset="0"/>
                <a:cs typeface="Courier New" charset="0"/>
              </a:rPr>
              <a:t>sleep</a:t>
            </a:r>
          </a:p>
          <a:p>
            <a:pPr marL="0" indent="0">
              <a:buNone/>
            </a:pPr>
            <a:r>
              <a:rPr lang="en-US" sz="3200" dirty="0" smtClean="0">
                <a:latin typeface="Courier New" charset="0"/>
                <a:ea typeface="Courier New" charset="0"/>
                <a:cs typeface="Courier New" charset="0"/>
              </a:rPr>
              <a:t>mc </a:t>
            </a:r>
            <a:r>
              <a:rPr lang="en-US" sz="3200" dirty="0">
                <a:latin typeface="Courier New" charset="0"/>
                <a:ea typeface="Courier New" charset="0"/>
                <a:cs typeface="Courier New" charset="0"/>
              </a:rPr>
              <a:t>= minecraft.Minecraft.create() mc.postToChat("Welcome to the Lava Trap")</a:t>
            </a:r>
          </a:p>
        </p:txBody>
      </p:sp>
    </p:spTree>
    <p:extLst>
      <p:ext uri="{BB962C8B-B14F-4D97-AF65-F5344CB8AC3E}">
        <p14:creationId xmlns:p14="http://schemas.microsoft.com/office/powerpoint/2010/main" val="119980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Code</a:t>
            </a:r>
            <a:endParaRPr lang="en-US" dirty="0"/>
          </a:p>
        </p:txBody>
      </p:sp>
      <p:sp>
        <p:nvSpPr>
          <p:cNvPr id="3" name="Content Placeholder 2"/>
          <p:cNvSpPr>
            <a:spLocks noGrp="1"/>
          </p:cNvSpPr>
          <p:nvPr>
            <p:ph idx="1"/>
          </p:nvPr>
        </p:nvSpPr>
        <p:spPr>
          <a:xfrm>
            <a:off x="598620" y="1465008"/>
            <a:ext cx="11308457" cy="5018089"/>
          </a:xfrm>
        </p:spPr>
        <p:txBody>
          <a:bodyPr>
            <a:normAutofit lnSpcReduction="10000"/>
          </a:bodyPr>
          <a:lstStyle/>
          <a:p>
            <a:r>
              <a:rPr lang="en-US" dirty="0" smtClean="0"/>
              <a:t>Setup the game board</a:t>
            </a:r>
          </a:p>
          <a:p>
            <a:pPr marL="0" indent="0">
              <a:buNone/>
            </a:pPr>
            <a:r>
              <a:rPr lang="en-US" sz="3200" dirty="0">
                <a:latin typeface="Courier New" charset="0"/>
                <a:ea typeface="Courier New" charset="0"/>
                <a:cs typeface="Courier New" charset="0"/>
              </a:rPr>
              <a:t>sleep(3</a:t>
            </a:r>
            <a:r>
              <a:rPr lang="en-US" sz="3200" dirty="0" smtClean="0">
                <a:latin typeface="Courier New" charset="0"/>
                <a:ea typeface="Courier New" charset="0"/>
                <a:cs typeface="Courier New" charset="0"/>
              </a:rPr>
              <a:t>)</a:t>
            </a:r>
          </a:p>
          <a:p>
            <a:pPr marL="0" indent="0">
              <a:buNone/>
            </a:pPr>
            <a:r>
              <a:rPr lang="en-US" sz="3200" dirty="0" smtClean="0">
                <a:latin typeface="Courier New" charset="0"/>
                <a:ea typeface="Courier New" charset="0"/>
                <a:cs typeface="Courier New" charset="0"/>
              </a:rPr>
              <a:t>pos </a:t>
            </a:r>
            <a:r>
              <a:rPr lang="en-US" sz="3200" dirty="0">
                <a:latin typeface="Courier New" charset="0"/>
                <a:ea typeface="Courier New" charset="0"/>
                <a:cs typeface="Courier New" charset="0"/>
              </a:rPr>
              <a:t>= mc.player.getTilePos() </a:t>
            </a:r>
            <a:endParaRPr lang="en-US" sz="3200" dirty="0" smtClean="0">
              <a:latin typeface="Courier New" charset="0"/>
              <a:ea typeface="Courier New" charset="0"/>
              <a:cs typeface="Courier New" charset="0"/>
            </a:endParaRPr>
          </a:p>
          <a:p>
            <a:pPr marL="0" indent="0">
              <a:buNone/>
            </a:pPr>
            <a:r>
              <a:rPr lang="en-US" sz="3200" dirty="0" smtClean="0">
                <a:latin typeface="Courier New" charset="0"/>
                <a:ea typeface="Courier New" charset="0"/>
                <a:cs typeface="Courier New" charset="0"/>
              </a:rPr>
              <a:t>mc.setBlocks(pos.x </a:t>
            </a:r>
            <a:r>
              <a:rPr lang="en-US" sz="3200" dirty="0">
                <a:latin typeface="Courier New" charset="0"/>
                <a:ea typeface="Courier New" charset="0"/>
                <a:cs typeface="Courier New" charset="0"/>
              </a:rPr>
              <a:t>- 5, pos.y - 2, pos.z - 5</a:t>
            </a:r>
            <a:r>
              <a:rPr lang="en-US" sz="3200" dirty="0" smtClean="0">
                <a:latin typeface="Courier New" charset="0"/>
                <a:ea typeface="Courier New" charset="0"/>
                <a:cs typeface="Courier New" charset="0"/>
              </a:rPr>
              <a:t>,</a:t>
            </a:r>
          </a:p>
          <a:p>
            <a:pPr marL="0" indent="0">
              <a:buNone/>
            </a:pPr>
            <a:r>
              <a:rPr lang="en-US" sz="3200" dirty="0" smtClean="0">
                <a:latin typeface="Courier New" charset="0"/>
                <a:ea typeface="Courier New" charset="0"/>
                <a:cs typeface="Courier New" charset="0"/>
              </a:rPr>
              <a:t>             pos.x </a:t>
            </a:r>
            <a:r>
              <a:rPr lang="en-US" sz="3200" dirty="0">
                <a:latin typeface="Courier New" charset="0"/>
                <a:ea typeface="Courier New" charset="0"/>
                <a:cs typeface="Courier New" charset="0"/>
              </a:rPr>
              <a:t>+ 5, pos.y - 2, pos.z </a:t>
            </a:r>
            <a:r>
              <a:rPr lang="en-US" sz="3200" dirty="0" smtClean="0">
                <a:latin typeface="Courier New" charset="0"/>
                <a:ea typeface="Courier New" charset="0"/>
                <a:cs typeface="Courier New" charset="0"/>
              </a:rPr>
              <a:t>+ 5,</a:t>
            </a:r>
          </a:p>
          <a:p>
            <a:pPr marL="0" indent="0">
              <a:buNone/>
            </a:pPr>
            <a:r>
              <a:rPr lang="en-US" sz="3200" dirty="0">
                <a:latin typeface="Courier New" charset="0"/>
                <a:ea typeface="Courier New" charset="0"/>
                <a:cs typeface="Courier New" charset="0"/>
              </a:rPr>
              <a:t> </a:t>
            </a:r>
            <a:r>
              <a:rPr lang="en-US" sz="3200" dirty="0" smtClean="0">
                <a:latin typeface="Courier New" charset="0"/>
                <a:ea typeface="Courier New" charset="0"/>
                <a:cs typeface="Courier New" charset="0"/>
              </a:rPr>
              <a:t>            block.STONE.id)</a:t>
            </a:r>
          </a:p>
          <a:p>
            <a:pPr marL="0" indent="0">
              <a:buNone/>
            </a:pPr>
            <a:r>
              <a:rPr lang="en-US" sz="3200" dirty="0" smtClean="0">
                <a:latin typeface="Courier New" charset="0"/>
                <a:ea typeface="Courier New" charset="0"/>
                <a:cs typeface="Courier New" charset="0"/>
              </a:rPr>
              <a:t>mc.setBlocks(pos.x </a:t>
            </a:r>
            <a:r>
              <a:rPr lang="en-US" sz="3200" dirty="0">
                <a:latin typeface="Courier New" charset="0"/>
                <a:ea typeface="Courier New" charset="0"/>
                <a:cs typeface="Courier New" charset="0"/>
              </a:rPr>
              <a:t>- 5, pos.y - 1, pos.z - 5</a:t>
            </a:r>
            <a:r>
              <a:rPr lang="en-US" sz="3200" dirty="0" smtClean="0">
                <a:latin typeface="Courier New" charset="0"/>
                <a:ea typeface="Courier New" charset="0"/>
                <a:cs typeface="Courier New" charset="0"/>
              </a:rPr>
              <a:t>,</a:t>
            </a:r>
          </a:p>
          <a:p>
            <a:pPr marL="0" indent="0">
              <a:buNone/>
            </a:pPr>
            <a:r>
              <a:rPr lang="en-US" sz="3200" dirty="0">
                <a:latin typeface="Courier New" charset="0"/>
                <a:ea typeface="Courier New" charset="0"/>
                <a:cs typeface="Courier New" charset="0"/>
              </a:rPr>
              <a:t> </a:t>
            </a:r>
            <a:r>
              <a:rPr lang="en-US" sz="3200" dirty="0" smtClean="0">
                <a:latin typeface="Courier New" charset="0"/>
                <a:ea typeface="Courier New" charset="0"/>
                <a:cs typeface="Courier New" charset="0"/>
              </a:rPr>
              <a:t>            pos.x </a:t>
            </a:r>
            <a:r>
              <a:rPr lang="en-US" sz="3200" dirty="0">
                <a:latin typeface="Courier New" charset="0"/>
                <a:ea typeface="Courier New" charset="0"/>
                <a:cs typeface="Courier New" charset="0"/>
              </a:rPr>
              <a:t>+ 5, pos.y - 1, pos.z + 5, </a:t>
            </a:r>
            <a:endParaRPr lang="en-US" sz="3200" dirty="0" smtClean="0">
              <a:latin typeface="Courier New" charset="0"/>
              <a:ea typeface="Courier New" charset="0"/>
              <a:cs typeface="Courier New" charset="0"/>
            </a:endParaRPr>
          </a:p>
          <a:p>
            <a:pPr marL="0" indent="0">
              <a:buNone/>
            </a:pPr>
            <a:r>
              <a:rPr lang="en-US" sz="3200" dirty="0">
                <a:latin typeface="Courier New" charset="0"/>
                <a:ea typeface="Courier New" charset="0"/>
                <a:cs typeface="Courier New" charset="0"/>
              </a:rPr>
              <a:t> </a:t>
            </a:r>
            <a:r>
              <a:rPr lang="en-US" sz="3200" dirty="0" smtClean="0">
                <a:latin typeface="Courier New" charset="0"/>
                <a:ea typeface="Courier New" charset="0"/>
                <a:cs typeface="Courier New" charset="0"/>
              </a:rPr>
              <a:t>            block.LAVA.id</a:t>
            </a:r>
            <a:r>
              <a:rPr lang="en-US" sz="3200" dirty="0">
                <a:latin typeface="Courier New" charset="0"/>
                <a:ea typeface="Courier New" charset="0"/>
                <a:cs typeface="Courier New" charset="0"/>
              </a:rPr>
              <a:t>)</a:t>
            </a:r>
          </a:p>
        </p:txBody>
      </p:sp>
    </p:spTree>
    <p:extLst>
      <p:ext uri="{BB962C8B-B14F-4D97-AF65-F5344CB8AC3E}">
        <p14:creationId xmlns:p14="http://schemas.microsoft.com/office/powerpoint/2010/main" val="134267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Code</a:t>
            </a:r>
            <a:endParaRPr lang="en-US" dirty="0"/>
          </a:p>
        </p:txBody>
      </p:sp>
      <p:sp>
        <p:nvSpPr>
          <p:cNvPr id="3" name="Content Placeholder 2"/>
          <p:cNvSpPr>
            <a:spLocks noGrp="1"/>
          </p:cNvSpPr>
          <p:nvPr>
            <p:ph idx="1"/>
          </p:nvPr>
        </p:nvSpPr>
        <p:spPr/>
        <p:txBody>
          <a:bodyPr>
            <a:normAutofit/>
          </a:bodyPr>
          <a:lstStyle/>
          <a:p>
            <a:r>
              <a:rPr lang="en-US" dirty="0" smtClean="0"/>
              <a:t>Setup the game</a:t>
            </a:r>
          </a:p>
          <a:p>
            <a:pPr marL="0" indent="0">
              <a:buNone/>
            </a:pPr>
            <a:r>
              <a:rPr lang="en-US" sz="3200" dirty="0">
                <a:latin typeface="Courier New" charset="0"/>
                <a:ea typeface="Courier New" charset="0"/>
                <a:cs typeface="Courier New" charset="0"/>
              </a:rPr>
              <a:t>mc.setBlock(pos.x, pos.y - 1, pos.z, block.DIAMOND_BLOCK.id</a:t>
            </a:r>
            <a:r>
              <a:rPr lang="en-US" sz="3200" dirty="0" smtClean="0">
                <a:latin typeface="Courier New" charset="0"/>
                <a:ea typeface="Courier New" charset="0"/>
                <a:cs typeface="Courier New" charset="0"/>
              </a:rPr>
              <a:t>)</a:t>
            </a:r>
          </a:p>
          <a:p>
            <a:pPr marL="0" indent="0">
              <a:buNone/>
            </a:pPr>
            <a:r>
              <a:rPr lang="en-US" sz="3200" dirty="0" smtClean="0">
                <a:latin typeface="Courier New" charset="0"/>
                <a:ea typeface="Courier New" charset="0"/>
                <a:cs typeface="Courier New" charset="0"/>
              </a:rPr>
              <a:t>mc.postToChat</a:t>
            </a:r>
            <a:r>
              <a:rPr lang="en-US" sz="3200" dirty="0">
                <a:latin typeface="Courier New" charset="0"/>
                <a:ea typeface="Courier New" charset="0"/>
                <a:cs typeface="Courier New" charset="0"/>
              </a:rPr>
              <a:t>("Get Ready</a:t>
            </a:r>
            <a:r>
              <a:rPr lang="en-US" sz="3200" dirty="0" smtClean="0">
                <a:latin typeface="Courier New" charset="0"/>
                <a:ea typeface="Courier New" charset="0"/>
                <a:cs typeface="Courier New" charset="0"/>
              </a:rPr>
              <a:t>")</a:t>
            </a:r>
          </a:p>
          <a:p>
            <a:pPr marL="0" indent="0">
              <a:buNone/>
            </a:pPr>
            <a:r>
              <a:rPr lang="en-US" sz="3200" dirty="0" smtClean="0">
                <a:latin typeface="Courier New" charset="0"/>
                <a:ea typeface="Courier New" charset="0"/>
                <a:cs typeface="Courier New" charset="0"/>
              </a:rPr>
              <a:t>mc.postToChat</a:t>
            </a:r>
            <a:r>
              <a:rPr lang="en-US" sz="3200" dirty="0">
                <a:latin typeface="Courier New" charset="0"/>
                <a:ea typeface="Courier New" charset="0"/>
                <a:cs typeface="Courier New" charset="0"/>
              </a:rPr>
              <a:t>("Blocks under you will </a:t>
            </a:r>
            <a:r>
              <a:rPr lang="en-US" sz="3200" dirty="0" smtClean="0">
                <a:latin typeface="Courier New" charset="0"/>
                <a:ea typeface="Courier New" charset="0"/>
                <a:cs typeface="Courier New" charset="0"/>
              </a:rPr>
              <a:t>keep </a:t>
            </a:r>
            <a:r>
              <a:rPr lang="en-US" sz="3200" dirty="0">
                <a:latin typeface="Courier New" charset="0"/>
                <a:ea typeface="Courier New" charset="0"/>
                <a:cs typeface="Courier New" charset="0"/>
              </a:rPr>
              <a:t>"</a:t>
            </a:r>
            <a:r>
              <a:rPr lang="en-US" sz="3200" dirty="0" smtClean="0">
                <a:latin typeface="Courier New" charset="0"/>
                <a:ea typeface="Courier New" charset="0"/>
                <a:cs typeface="Courier New" charset="0"/>
              </a:rPr>
              <a:t>     </a:t>
            </a:r>
          </a:p>
          <a:p>
            <a:pPr marL="0" indent="0">
              <a:buNone/>
            </a:pPr>
            <a:r>
              <a:rPr lang="en-US" sz="3200" dirty="0">
                <a:latin typeface="Courier New" charset="0"/>
                <a:ea typeface="Courier New" charset="0"/>
                <a:cs typeface="Courier New" charset="0"/>
              </a:rPr>
              <a:t> </a:t>
            </a:r>
            <a:r>
              <a:rPr lang="en-US" sz="3200" dirty="0" smtClean="0">
                <a:latin typeface="Courier New" charset="0"/>
                <a:ea typeface="Courier New" charset="0"/>
                <a:cs typeface="Courier New" charset="0"/>
              </a:rPr>
              <a:t>             "disappearing</a:t>
            </a:r>
            <a:r>
              <a:rPr lang="en-US" sz="3200" dirty="0">
                <a:latin typeface="Courier New" charset="0"/>
                <a:ea typeface="Courier New" charset="0"/>
                <a:cs typeface="Courier New" charset="0"/>
              </a:rPr>
              <a:t>") </a:t>
            </a:r>
            <a:endParaRPr lang="en-US" sz="3200" dirty="0" smtClean="0">
              <a:latin typeface="Courier New" charset="0"/>
              <a:ea typeface="Courier New" charset="0"/>
              <a:cs typeface="Courier New" charset="0"/>
            </a:endParaRPr>
          </a:p>
          <a:p>
            <a:pPr marL="0" indent="0">
              <a:buNone/>
            </a:pPr>
            <a:r>
              <a:rPr lang="en-US" sz="3200" dirty="0" smtClean="0">
                <a:latin typeface="Courier New" charset="0"/>
                <a:ea typeface="Courier New" charset="0"/>
                <a:cs typeface="Courier New" charset="0"/>
              </a:rPr>
              <a:t>sleep(3)</a:t>
            </a:r>
          </a:p>
          <a:p>
            <a:pPr marL="0" indent="0">
              <a:buNone/>
            </a:pPr>
            <a:r>
              <a:rPr lang="en-US" sz="3200" dirty="0" smtClean="0">
                <a:latin typeface="Courier New" charset="0"/>
                <a:ea typeface="Courier New" charset="0"/>
                <a:cs typeface="Courier New" charset="0"/>
              </a:rPr>
              <a:t>mc.postToChat</a:t>
            </a:r>
            <a:r>
              <a:rPr lang="en-US" sz="3200" dirty="0">
                <a:latin typeface="Courier New" charset="0"/>
                <a:ea typeface="Courier New" charset="0"/>
                <a:cs typeface="Courier New" charset="0"/>
              </a:rPr>
              <a:t>("Go")</a:t>
            </a:r>
          </a:p>
        </p:txBody>
      </p:sp>
    </p:spTree>
    <p:extLst>
      <p:ext uri="{BB962C8B-B14F-4D97-AF65-F5344CB8AC3E}">
        <p14:creationId xmlns:p14="http://schemas.microsoft.com/office/powerpoint/2010/main" val="284705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Code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game control loop:</a:t>
            </a:r>
          </a:p>
          <a:p>
            <a:pPr marL="0" indent="0">
              <a:buNone/>
            </a:pPr>
            <a:r>
              <a:rPr lang="en-US" sz="2800" dirty="0" smtClean="0">
                <a:latin typeface="Courier New" charset="0"/>
                <a:ea typeface="Courier New" charset="0"/>
                <a:cs typeface="Courier New" charset="0"/>
              </a:rPr>
              <a:t>gameover </a:t>
            </a: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False</a:t>
            </a:r>
          </a:p>
          <a:p>
            <a:pPr marL="0" indent="0">
              <a:buNone/>
            </a:pPr>
            <a:r>
              <a:rPr lang="en-US" sz="2800" dirty="0" smtClean="0">
                <a:latin typeface="Courier New" charset="0"/>
                <a:ea typeface="Courier New" charset="0"/>
                <a:cs typeface="Courier New" charset="0"/>
              </a:rPr>
              <a:t>while </a:t>
            </a:r>
            <a:r>
              <a:rPr lang="en-US" sz="2800" dirty="0">
                <a:latin typeface="Courier New" charset="0"/>
                <a:ea typeface="Courier New" charset="0"/>
                <a:cs typeface="Courier New" charset="0"/>
              </a:rPr>
              <a:t>gameover == False</a:t>
            </a:r>
            <a:r>
              <a:rPr lang="en-US" sz="2800" dirty="0" smtClean="0">
                <a:latin typeface="Courier New" charset="0"/>
                <a:ea typeface="Courier New" charset="0"/>
                <a:cs typeface="Courier New" charset="0"/>
              </a:rPr>
              <a:t>:</a:t>
            </a:r>
          </a:p>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   p </a:t>
            </a:r>
            <a:r>
              <a:rPr lang="en-US" sz="2800" dirty="0">
                <a:latin typeface="Courier New" charset="0"/>
                <a:ea typeface="Courier New" charset="0"/>
                <a:cs typeface="Courier New" charset="0"/>
              </a:rPr>
              <a:t>= mc.player.getTilePos()mc.setBlock(p.x, </a:t>
            </a:r>
            <a:endParaRPr lang="en-US" sz="2800" dirty="0" smtClean="0">
              <a:latin typeface="Courier New" charset="0"/>
              <a:ea typeface="Courier New" charset="0"/>
              <a:cs typeface="Courier New" charset="0"/>
            </a:endParaRPr>
          </a:p>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       p.y </a:t>
            </a:r>
            <a:r>
              <a:rPr lang="en-US" sz="2800" dirty="0">
                <a:latin typeface="Courier New" charset="0"/>
                <a:ea typeface="Courier New" charset="0"/>
                <a:cs typeface="Courier New" charset="0"/>
              </a:rPr>
              <a:t>- 1, p.z, block.OBSIDIAN.id) </a:t>
            </a:r>
            <a:r>
              <a:rPr lang="en-US" sz="2800" dirty="0" smtClean="0">
                <a:latin typeface="Courier New" charset="0"/>
                <a:ea typeface="Courier New" charset="0"/>
                <a:cs typeface="Courier New" charset="0"/>
              </a:rPr>
              <a:t>  </a:t>
            </a:r>
          </a:p>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   sleep(2)</a:t>
            </a:r>
          </a:p>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   mc.setBlock(p.x</a:t>
            </a:r>
            <a:r>
              <a:rPr lang="en-US" sz="2800" dirty="0">
                <a:latin typeface="Courier New" charset="0"/>
                <a:ea typeface="Courier New" charset="0"/>
                <a:cs typeface="Courier New" charset="0"/>
              </a:rPr>
              <a:t>, p.y - 1, p.z, block.AIR.id) </a:t>
            </a:r>
            <a:endParaRPr lang="en-US" sz="2800" dirty="0" smtClean="0">
              <a:latin typeface="Courier New" charset="0"/>
              <a:ea typeface="Courier New" charset="0"/>
              <a:cs typeface="Courier New" charset="0"/>
            </a:endParaRPr>
          </a:p>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   sleep(0.5)</a:t>
            </a:r>
          </a:p>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   if </a:t>
            </a:r>
            <a:r>
              <a:rPr lang="en-US" sz="2800" dirty="0">
                <a:latin typeface="Courier New" charset="0"/>
                <a:ea typeface="Courier New" charset="0"/>
                <a:cs typeface="Courier New" charset="0"/>
              </a:rPr>
              <a:t>p.y != pos.y</a:t>
            </a:r>
            <a:r>
              <a:rPr lang="en-US" sz="2800" dirty="0" smtClean="0">
                <a:latin typeface="Courier New" charset="0"/>
                <a:ea typeface="Courier New" charset="0"/>
                <a:cs typeface="Courier New" charset="0"/>
              </a:rPr>
              <a:t>:</a:t>
            </a:r>
          </a:p>
          <a:p>
            <a:pPr marL="0" indent="0">
              <a:buNone/>
            </a:pPr>
            <a:r>
              <a:rPr lang="en-US" sz="2800" dirty="0">
                <a:latin typeface="Courier New" charset="0"/>
                <a:ea typeface="Courier New" charset="0"/>
                <a:cs typeface="Courier New" charset="0"/>
              </a:rPr>
              <a:t> </a:t>
            </a:r>
            <a:r>
              <a:rPr lang="en-US" sz="2800" dirty="0" smtClean="0">
                <a:latin typeface="Courier New" charset="0"/>
                <a:ea typeface="Courier New" charset="0"/>
                <a:cs typeface="Courier New" charset="0"/>
              </a:rPr>
              <a:t>       gameover </a:t>
            </a:r>
            <a:r>
              <a:rPr lang="en-US" sz="2800" dirty="0">
                <a:latin typeface="Courier New" charset="0"/>
                <a:ea typeface="Courier New" charset="0"/>
                <a:cs typeface="Courier New" charset="0"/>
              </a:rPr>
              <a:t>= True </a:t>
            </a:r>
            <a:endParaRPr lang="en-US" sz="2800" dirty="0" smtClean="0">
              <a:latin typeface="Courier New" charset="0"/>
              <a:ea typeface="Courier New" charset="0"/>
              <a:cs typeface="Courier New" charset="0"/>
            </a:endParaRPr>
          </a:p>
          <a:p>
            <a:pPr marL="0" indent="0">
              <a:buNone/>
            </a:pPr>
            <a:r>
              <a:rPr lang="en-US" sz="2800" dirty="0" smtClean="0">
                <a:latin typeface="Courier New" charset="0"/>
                <a:ea typeface="Courier New" charset="0"/>
                <a:cs typeface="Courier New" charset="0"/>
              </a:rPr>
              <a:t>mc.postToChat</a:t>
            </a:r>
            <a:r>
              <a:rPr lang="en-US" sz="2800" dirty="0">
                <a:latin typeface="Courier New" charset="0"/>
                <a:ea typeface="Courier New" charset="0"/>
                <a:cs typeface="Courier New" charset="0"/>
              </a:rPr>
              <a:t>("Game over.")</a:t>
            </a:r>
          </a:p>
        </p:txBody>
      </p:sp>
    </p:spTree>
    <p:extLst>
      <p:ext uri="{BB962C8B-B14F-4D97-AF65-F5344CB8AC3E}">
        <p14:creationId xmlns:p14="http://schemas.microsoft.com/office/powerpoint/2010/main" val="633998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Lavatrap</a:t>
            </a:r>
            <a:r>
              <a:rPr lang="en-US" dirty="0" smtClean="0"/>
              <a:t> Game</a:t>
            </a:r>
            <a:endParaRPr lang="en-US" dirty="0"/>
          </a:p>
        </p:txBody>
      </p:sp>
      <p:sp>
        <p:nvSpPr>
          <p:cNvPr id="3" name="Content Placeholder 2"/>
          <p:cNvSpPr>
            <a:spLocks noGrp="1"/>
          </p:cNvSpPr>
          <p:nvPr>
            <p:ph idx="1"/>
          </p:nvPr>
        </p:nvSpPr>
        <p:spPr>
          <a:xfrm>
            <a:off x="598621" y="1465008"/>
            <a:ext cx="11358153" cy="5018089"/>
          </a:xfrm>
        </p:spPr>
        <p:txBody>
          <a:bodyPr>
            <a:normAutofit fontScale="92500"/>
          </a:bodyPr>
          <a:lstStyle/>
          <a:p>
            <a:r>
              <a:rPr lang="en-US" dirty="0" smtClean="0"/>
              <a:t>Now, you try playing the game for a few minutes.</a:t>
            </a:r>
          </a:p>
          <a:p>
            <a:r>
              <a:rPr lang="en-US" dirty="0" smtClean="0"/>
              <a:t>Connect to the Internet and update the </a:t>
            </a:r>
            <a:r>
              <a:rPr lang="en-US" dirty="0" err="1" smtClean="0"/>
              <a:t>git</a:t>
            </a:r>
            <a:r>
              <a:rPr lang="en-US" dirty="0" smtClean="0"/>
              <a:t> repo:</a:t>
            </a:r>
          </a:p>
          <a:p>
            <a:pPr lvl="1"/>
            <a:r>
              <a:rPr lang="en-US" dirty="0" smtClean="0"/>
              <a:t>Open a terminal</a:t>
            </a:r>
          </a:p>
          <a:p>
            <a:pPr marL="609585" lvl="1" indent="0">
              <a:buNone/>
            </a:pPr>
            <a:r>
              <a:rPr lang="en-US" sz="3500" dirty="0" smtClean="0">
                <a:latin typeface="Courier New" charset="0"/>
                <a:ea typeface="Courier New" charset="0"/>
                <a:cs typeface="Courier New" charset="0"/>
              </a:rPr>
              <a:t>cd Documents/Mines-Minerals-and-Minecraft</a:t>
            </a:r>
          </a:p>
          <a:p>
            <a:pPr marL="609585" lvl="1" indent="0">
              <a:buNone/>
            </a:pPr>
            <a:r>
              <a:rPr lang="en-US" sz="3500" dirty="0" err="1" smtClean="0">
                <a:latin typeface="Courier New" charset="0"/>
                <a:ea typeface="Courier New" charset="0"/>
                <a:cs typeface="Courier New" charset="0"/>
              </a:rPr>
              <a:t>git</a:t>
            </a:r>
            <a:r>
              <a:rPr lang="en-US" sz="3500" dirty="0" smtClean="0">
                <a:latin typeface="Courier New" charset="0"/>
                <a:ea typeface="Courier New" charset="0"/>
                <a:cs typeface="Courier New" charset="0"/>
              </a:rPr>
              <a:t> pull </a:t>
            </a:r>
            <a:endParaRPr lang="en-US" dirty="0" smtClean="0">
              <a:latin typeface="Courier New" charset="0"/>
              <a:ea typeface="Courier New" charset="0"/>
              <a:cs typeface="Courier New" charset="0"/>
            </a:endParaRPr>
          </a:p>
          <a:p>
            <a:r>
              <a:rPr lang="en-US" dirty="0" smtClean="0"/>
              <a:t>Open and run the code named </a:t>
            </a:r>
            <a:r>
              <a:rPr lang="en-US" dirty="0" err="1" smtClean="0">
                <a:solidFill>
                  <a:srgbClr val="00B050"/>
                </a:solidFill>
                <a:latin typeface="Courier New" charset="0"/>
                <a:ea typeface="Courier New" charset="0"/>
                <a:cs typeface="Courier New" charset="0"/>
              </a:rPr>
              <a:t>lavatrap.py</a:t>
            </a:r>
            <a:r>
              <a:rPr lang="en-US" dirty="0" smtClean="0"/>
              <a:t>.</a:t>
            </a:r>
          </a:p>
          <a:p>
            <a:r>
              <a:rPr lang="en-US" dirty="0" smtClean="0"/>
              <a:t>Find a nice, level area to start the game.</a:t>
            </a:r>
          </a:p>
          <a:p>
            <a:r>
              <a:rPr lang="en-US" dirty="0" smtClean="0"/>
              <a:t>Warning: it’s not easy!</a:t>
            </a:r>
          </a:p>
        </p:txBody>
      </p:sp>
    </p:spTree>
    <p:extLst>
      <p:ext uri="{BB962C8B-B14F-4D97-AF65-F5344CB8AC3E}">
        <p14:creationId xmlns:p14="http://schemas.microsoft.com/office/powerpoint/2010/main" val="179850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Lavatrap</a:t>
            </a:r>
            <a:r>
              <a:rPr lang="en-US" dirty="0" smtClean="0"/>
              <a:t> Game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687" y="1866498"/>
            <a:ext cx="7386291" cy="4402275"/>
          </a:xfrm>
          <a:prstGeom prst="rect">
            <a:avLst/>
          </a:prstGeom>
        </p:spPr>
      </p:pic>
    </p:spTree>
    <p:extLst>
      <p:ext uri="{BB962C8B-B14F-4D97-AF65-F5344CB8AC3E}">
        <p14:creationId xmlns:p14="http://schemas.microsoft.com/office/powerpoint/2010/main" val="1808720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Make </a:t>
            </a:r>
            <a:r>
              <a:rPr lang="en-US" dirty="0"/>
              <a:t>the game </a:t>
            </a:r>
            <a:r>
              <a:rPr lang="en-US" dirty="0" smtClean="0"/>
              <a:t>harder.</a:t>
            </a:r>
          </a:p>
          <a:p>
            <a:pPr lvl="1"/>
            <a:r>
              <a:rPr lang="en-US" dirty="0" smtClean="0"/>
              <a:t>Make the area larger.</a:t>
            </a:r>
          </a:p>
          <a:p>
            <a:pPr lvl="1"/>
            <a:r>
              <a:rPr lang="en-US" dirty="0" smtClean="0"/>
              <a:t>Add two layers of lava blocks.</a:t>
            </a:r>
          </a:p>
          <a:p>
            <a:r>
              <a:rPr lang="en-US" dirty="0" smtClean="0"/>
              <a:t>Make </a:t>
            </a:r>
            <a:r>
              <a:rPr lang="en-US" dirty="0"/>
              <a:t>a better game arena, perhaps building a stadium or </a:t>
            </a:r>
            <a:r>
              <a:rPr lang="en-US" dirty="0" smtClean="0"/>
              <a:t>walls around </a:t>
            </a:r>
            <a:r>
              <a:rPr lang="en-US" dirty="0"/>
              <a:t>it so Steve </a:t>
            </a:r>
            <a:r>
              <a:rPr lang="en-US" dirty="0" smtClean="0"/>
              <a:t>cannot </a:t>
            </a:r>
            <a:r>
              <a:rPr lang="en-US" dirty="0"/>
              <a:t>get out</a:t>
            </a:r>
            <a:r>
              <a:rPr lang="en-US" dirty="0" smtClean="0"/>
              <a:t>.</a:t>
            </a:r>
          </a:p>
          <a:p>
            <a:r>
              <a:rPr lang="en-US" dirty="0" smtClean="0"/>
              <a:t>Add </a:t>
            </a:r>
            <a:r>
              <a:rPr lang="en-US" dirty="0"/>
              <a:t>points to the game; each time Steve doesn’t fall in, he </a:t>
            </a:r>
            <a:r>
              <a:rPr lang="en-US" dirty="0" smtClean="0"/>
              <a:t>gets a point.</a:t>
            </a:r>
          </a:p>
          <a:p>
            <a:r>
              <a:rPr lang="en-US" dirty="0" smtClean="0"/>
              <a:t>Change </a:t>
            </a:r>
            <a:r>
              <a:rPr lang="en-US" dirty="0"/>
              <a:t>the game so it starts easy but gets harder the longer you play</a:t>
            </a:r>
            <a:r>
              <a:rPr lang="en-US" dirty="0" smtClean="0"/>
              <a:t>.</a:t>
            </a:r>
          </a:p>
          <a:p>
            <a:pPr lvl="1"/>
            <a:r>
              <a:rPr lang="en-US" dirty="0" smtClean="0"/>
              <a:t>Randomly add blocks</a:t>
            </a:r>
          </a:p>
          <a:p>
            <a:pPr lvl="1"/>
            <a:r>
              <a:rPr lang="en-US" dirty="0" smtClean="0"/>
              <a:t>Randomly re-add blocks you cleared.</a:t>
            </a:r>
          </a:p>
        </p:txBody>
      </p:sp>
    </p:spTree>
    <p:extLst>
      <p:ext uri="{BB962C8B-B14F-4D97-AF65-F5344CB8AC3E}">
        <p14:creationId xmlns:p14="http://schemas.microsoft.com/office/powerpoint/2010/main" val="189739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3084" y="1542098"/>
            <a:ext cx="10363200" cy="1362075"/>
          </a:xfrm>
        </p:spPr>
        <p:txBody>
          <a:bodyPr/>
          <a:lstStyle/>
          <a:p>
            <a:pPr algn="ctr"/>
            <a:r>
              <a:rPr lang="en-US" dirty="0" smtClean="0"/>
              <a:t>LAB TIME </a:t>
            </a:r>
            <a:endParaRPr lang="en-US" dirty="0"/>
          </a:p>
        </p:txBody>
      </p:sp>
      <p:sp>
        <p:nvSpPr>
          <p:cNvPr id="2" name="Text Placeholder 1"/>
          <p:cNvSpPr>
            <a:spLocks noGrp="1"/>
          </p:cNvSpPr>
          <p:nvPr>
            <p:ph type="body" idx="1"/>
          </p:nvPr>
        </p:nvSpPr>
        <p:spPr>
          <a:xfrm>
            <a:off x="963084" y="2621281"/>
            <a:ext cx="10363200" cy="3403600"/>
          </a:xfrm>
        </p:spPr>
        <p:txBody>
          <a:bodyPr>
            <a:normAutofit/>
          </a:bodyPr>
          <a:lstStyle/>
          <a:p>
            <a:pPr marL="457200" indent="-457200">
              <a:buFont typeface="Arial" charset="0"/>
              <a:buChar char="•"/>
            </a:pPr>
            <a:r>
              <a:rPr lang="en-US" dirty="0" smtClean="0">
                <a:solidFill>
                  <a:schemeClr val="tx1"/>
                </a:solidFill>
              </a:rPr>
              <a:t>Use the remainder of class to explore </a:t>
            </a:r>
            <a:r>
              <a:rPr lang="en-US" dirty="0" smtClean="0">
                <a:solidFill>
                  <a:schemeClr val="tx1"/>
                </a:solidFill>
              </a:rPr>
              <a:t>The </a:t>
            </a:r>
            <a:r>
              <a:rPr lang="en-US" dirty="0" err="1" smtClean="0">
                <a:solidFill>
                  <a:schemeClr val="tx1"/>
                </a:solidFill>
              </a:rPr>
              <a:t>Lavatrap</a:t>
            </a:r>
            <a:r>
              <a:rPr lang="en-US" dirty="0" smtClean="0">
                <a:solidFill>
                  <a:schemeClr val="tx1"/>
                </a:solidFill>
              </a:rPr>
              <a:t> Game.</a:t>
            </a:r>
            <a:endParaRPr lang="en-US" dirty="0">
              <a:solidFill>
                <a:schemeClr val="tx1"/>
              </a:solidFill>
            </a:endParaRPr>
          </a:p>
          <a:p>
            <a:pPr marL="457200" indent="-457200">
              <a:buFont typeface="Arial" charset="0"/>
              <a:buChar char="•"/>
            </a:pPr>
            <a:r>
              <a:rPr lang="en-US" dirty="0" smtClean="0">
                <a:solidFill>
                  <a:schemeClr val="tx1"/>
                </a:solidFill>
              </a:rPr>
              <a:t>You can leave when you’re finished.</a:t>
            </a:r>
            <a:endParaRPr lang="en-US" dirty="0">
              <a:solidFill>
                <a:schemeClr val="tx1"/>
              </a:solidFill>
            </a:endParaRPr>
          </a:p>
          <a:p>
            <a:pPr marL="457200" indent="-457200">
              <a:buFont typeface="Arial" charset="0"/>
              <a:buChar char="•"/>
            </a:pPr>
            <a:r>
              <a:rPr lang="en-US" b="1" dirty="0" smtClean="0">
                <a:solidFill>
                  <a:schemeClr val="tx1"/>
                </a:solidFill>
              </a:rPr>
              <a:t>DO NOT DISTURB </a:t>
            </a:r>
            <a:r>
              <a:rPr lang="en-US" dirty="0" smtClean="0">
                <a:solidFill>
                  <a:schemeClr val="tx1"/>
                </a:solidFill>
              </a:rPr>
              <a:t>the other classes!</a:t>
            </a:r>
            <a:endParaRPr lang="en-US" b="1" dirty="0">
              <a:solidFill>
                <a:schemeClr val="tx1"/>
              </a:solidFill>
            </a:endParaRPr>
          </a:p>
          <a:p>
            <a:pPr marL="457200" indent="-457200">
              <a:buFont typeface="Arial" charset="0"/>
              <a:buChar char="•"/>
            </a:pPr>
            <a:endParaRPr lang="en-US" dirty="0" smtClean="0">
              <a:solidFill>
                <a:schemeClr val="tx1"/>
              </a:solidFill>
            </a:endParaRPr>
          </a:p>
          <a:p>
            <a:pPr algn="ctr"/>
            <a:r>
              <a:rPr lang="en-US" b="1" dirty="0" smtClean="0">
                <a:solidFill>
                  <a:srgbClr val="FF0000"/>
                </a:solidFill>
              </a:rPr>
              <a:t>REMEMBER TO SHUTDOWN YOUR RASPBERRY PI</a:t>
            </a:r>
          </a:p>
          <a:p>
            <a:pPr algn="ctr"/>
            <a:r>
              <a:rPr lang="en-US" b="1" dirty="0" smtClean="0">
                <a:solidFill>
                  <a:srgbClr val="FF0000"/>
                </a:solidFill>
              </a:rPr>
              <a:t>DO NOT POWER IT OFF UNTIL YOU SHUTDOWN</a:t>
            </a:r>
            <a:endParaRPr lang="en-US" b="1" dirty="0">
              <a:solidFill>
                <a:srgbClr val="FF0000"/>
              </a:solidFill>
            </a:endParaRPr>
          </a:p>
        </p:txBody>
      </p:sp>
    </p:spTree>
    <p:extLst>
      <p:ext uri="{BB962C8B-B14F-4D97-AF65-F5344CB8AC3E}">
        <p14:creationId xmlns:p14="http://schemas.microsoft.com/office/powerpoint/2010/main" val="201321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Bible Study</a:t>
            </a:r>
            <a:endParaRPr lang="en-US" dirty="0"/>
          </a:p>
        </p:txBody>
      </p:sp>
      <p:sp>
        <p:nvSpPr>
          <p:cNvPr id="5" name="Text Placeholder 4"/>
          <p:cNvSpPr>
            <a:spLocks noGrp="1"/>
          </p:cNvSpPr>
          <p:nvPr>
            <p:ph type="body" sz="half" idx="2"/>
          </p:nvPr>
        </p:nvSpPr>
        <p:spPr>
          <a:xfrm>
            <a:off x="1046486" y="3657600"/>
            <a:ext cx="9042594" cy="2362200"/>
          </a:xfrm>
        </p:spPr>
        <p:txBody>
          <a:bodyPr>
            <a:normAutofit/>
          </a:bodyPr>
          <a:lstStyle/>
          <a:p>
            <a:pPr algn="ctr"/>
            <a:r>
              <a:rPr lang="en-US" sz="4400" dirty="0" smtClean="0"/>
              <a:t>How coins were made in Biblical times</a:t>
            </a:r>
            <a:endParaRPr lang="en-US" sz="4400" dirty="0"/>
          </a:p>
        </p:txBody>
      </p:sp>
    </p:spTree>
    <p:extLst>
      <p:ext uri="{BB962C8B-B14F-4D97-AF65-F5344CB8AC3E}">
        <p14:creationId xmlns:p14="http://schemas.microsoft.com/office/powerpoint/2010/main" val="919817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381693"/>
            <a:ext cx="10820400" cy="1174306"/>
          </a:xfrm>
        </p:spPr>
        <p:txBody>
          <a:bodyPr/>
          <a:lstStyle/>
          <a:p>
            <a:pPr algn="ctr"/>
            <a:r>
              <a:rPr lang="en-US" dirty="0" smtClean="0"/>
              <a:t>Questions or comments?</a:t>
            </a:r>
            <a:endParaRPr lang="en-US" dirty="0"/>
          </a:p>
        </p:txBody>
      </p:sp>
    </p:spTree>
    <p:extLst>
      <p:ext uri="{BB962C8B-B14F-4D97-AF65-F5344CB8AC3E}">
        <p14:creationId xmlns:p14="http://schemas.microsoft.com/office/powerpoint/2010/main" val="408753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Coins Were Made</a:t>
            </a:r>
            <a:endParaRPr lang="en-US" dirty="0"/>
          </a:p>
        </p:txBody>
      </p:sp>
      <p:sp>
        <p:nvSpPr>
          <p:cNvPr id="5" name="Content Placeholder 4"/>
          <p:cNvSpPr>
            <a:spLocks noGrp="1"/>
          </p:cNvSpPr>
          <p:nvPr>
            <p:ph idx="1"/>
          </p:nvPr>
        </p:nvSpPr>
        <p:spPr/>
        <p:txBody>
          <a:bodyPr>
            <a:normAutofit/>
          </a:bodyPr>
          <a:lstStyle/>
          <a:p>
            <a:pPr marL="742950" indent="-742950">
              <a:buFont typeface="+mj-lt"/>
              <a:buAutoNum type="arabicPeriod"/>
            </a:pPr>
            <a:r>
              <a:rPr lang="en-US" dirty="0"/>
              <a:t>Coins were made from gold, silver and bronze</a:t>
            </a:r>
            <a:r>
              <a:rPr lang="en-US" dirty="0" smtClean="0"/>
              <a:t>.</a:t>
            </a:r>
          </a:p>
          <a:p>
            <a:pPr marL="742950" indent="-742950">
              <a:buFont typeface="+mj-lt"/>
              <a:buAutoNum type="arabicPeriod"/>
            </a:pPr>
            <a:r>
              <a:rPr lang="en-US" dirty="0" smtClean="0"/>
              <a:t>The </a:t>
            </a:r>
            <a:r>
              <a:rPr lang="en-US" dirty="0"/>
              <a:t>metals would be heated until molten and then poured into molds to create blank coin </a:t>
            </a:r>
            <a:r>
              <a:rPr lang="en-US" dirty="0" smtClean="0"/>
              <a:t>flans.</a:t>
            </a:r>
          </a:p>
          <a:p>
            <a:pPr lvl="1"/>
            <a:r>
              <a:rPr lang="en-US" dirty="0" smtClean="0"/>
              <a:t>The </a:t>
            </a:r>
            <a:r>
              <a:rPr lang="en-US" dirty="0"/>
              <a:t>two sides of the mold would be put together. </a:t>
            </a:r>
            <a:endParaRPr lang="en-US" dirty="0" smtClean="0"/>
          </a:p>
          <a:p>
            <a:pPr lvl="1"/>
            <a:r>
              <a:rPr lang="en-US" dirty="0" smtClean="0"/>
              <a:t>Molten </a:t>
            </a:r>
            <a:r>
              <a:rPr lang="en-US" dirty="0"/>
              <a:t>metal is poured in these grooves on the top and the metal would flow by gravity to the bottom.</a:t>
            </a:r>
            <a:endParaRPr lang="en-US" dirty="0"/>
          </a:p>
        </p:txBody>
      </p:sp>
    </p:spTree>
    <p:extLst>
      <p:ext uri="{BB962C8B-B14F-4D97-AF65-F5344CB8AC3E}">
        <p14:creationId xmlns:p14="http://schemas.microsoft.com/office/powerpoint/2010/main" val="1669058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Flan</a:t>
            </a:r>
            <a:endParaRPr lang="en-US" dirty="0"/>
          </a:p>
        </p:txBody>
      </p:sp>
      <p:sp>
        <p:nvSpPr>
          <p:cNvPr id="3" name="Content Placeholder 2"/>
          <p:cNvSpPr>
            <a:spLocks noGrp="1"/>
          </p:cNvSpPr>
          <p:nvPr>
            <p:ph idx="1"/>
          </p:nvPr>
        </p:nvSpPr>
        <p:spPr/>
        <p:txBody>
          <a:bodyPr>
            <a:normAutofit/>
          </a:bodyPr>
          <a:lstStyle/>
          <a:p>
            <a:r>
              <a:rPr lang="en-US" sz="3200" dirty="0"/>
              <a:t>Notice the grooves at the top of each half of the mold</a:t>
            </a:r>
            <a:r>
              <a:rPr lang="en-US" sz="3200" dirty="0" smtClean="0"/>
              <a:t>.</a:t>
            </a:r>
          </a:p>
          <a:p>
            <a:r>
              <a:rPr lang="en-US" sz="3200" dirty="0"/>
              <a:t>Coin molds were made of soft chalkstone.</a:t>
            </a:r>
            <a:endParaRPr lang="en-US" sz="3200" dirty="0" smtClean="0"/>
          </a:p>
        </p:txBody>
      </p:sp>
      <p:pic>
        <p:nvPicPr>
          <p:cNvPr id="1026" name="Picture 2" descr="http://www.bible.ca/coins/bible-coins-history-money-weight-system-stone-strap-coin-flan-maker-mold-city-of-david-muse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847" y="2723322"/>
            <a:ext cx="4957353" cy="34588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88426" y="3194983"/>
            <a:ext cx="4045226" cy="1477328"/>
          </a:xfrm>
          <a:prstGeom prst="rect">
            <a:avLst/>
          </a:prstGeom>
          <a:noFill/>
        </p:spPr>
        <p:txBody>
          <a:bodyPr wrap="square" rtlCol="0">
            <a:spAutoFit/>
          </a:bodyPr>
          <a:lstStyle/>
          <a:p>
            <a:r>
              <a:rPr lang="en-US" dirty="0" smtClean="0"/>
              <a:t>Hebrew</a:t>
            </a:r>
            <a:r>
              <a:rPr lang="en-US" dirty="0"/>
              <a:t>, Judean Coin </a:t>
            </a:r>
            <a:r>
              <a:rPr lang="en-US" dirty="0" smtClean="0"/>
              <a:t>Molds</a:t>
            </a:r>
          </a:p>
          <a:p>
            <a:r>
              <a:rPr lang="en-US" dirty="0" smtClean="0"/>
              <a:t>Coin </a:t>
            </a:r>
            <a:r>
              <a:rPr lang="en-US" dirty="0"/>
              <a:t>molds are rare and very few have been found in Israel. This one is from Khirbet Rafi, located 33 km SE of Jerusalem near Lachish. </a:t>
            </a:r>
          </a:p>
        </p:txBody>
      </p:sp>
    </p:spTree>
    <p:extLst>
      <p:ext uri="{BB962C8B-B14F-4D97-AF65-F5344CB8AC3E}">
        <p14:creationId xmlns:p14="http://schemas.microsoft.com/office/powerpoint/2010/main" val="1291798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Flan</a:t>
            </a:r>
            <a:endParaRPr lang="en-US" dirty="0"/>
          </a:p>
        </p:txBody>
      </p:sp>
      <p:pic>
        <p:nvPicPr>
          <p:cNvPr id="2050" name="Picture 2" descr="ttp://www.bible.ca/coins/bible-coins-history-money-weight-system-chalkstone-strap-coin-flan-maker-mol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492" y="1610139"/>
            <a:ext cx="3985784" cy="5098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tp://www.bible.ca/coins/bible-coins-history-money-weight-system-chalkstone-flan-maker-mold-khirbet-Rafi"/>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25276" y="1610139"/>
            <a:ext cx="6366835" cy="509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833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Coins Were Made</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startAt="3"/>
            </a:pPr>
            <a:r>
              <a:rPr lang="en-US" dirty="0"/>
              <a:t>Once the metal cooled they removed the strips of coin flans</a:t>
            </a:r>
            <a:r>
              <a:rPr lang="en-US" dirty="0" smtClean="0"/>
              <a:t>.</a:t>
            </a:r>
          </a:p>
          <a:p>
            <a:pPr marL="742950" indent="-742950">
              <a:buFont typeface="+mj-lt"/>
              <a:buAutoNum type="arabicPeriod" startAt="3"/>
            </a:pPr>
            <a:r>
              <a:rPr lang="en-US" dirty="0" smtClean="0"/>
              <a:t>Flan </a:t>
            </a:r>
            <a:r>
              <a:rPr lang="en-US" dirty="0"/>
              <a:t>blank dimples: A rotary tool very much like today's modern flat wood drill bit, was used to drill out the mold so that the coins could be created. The result was little dimples on the flan blanks. </a:t>
            </a:r>
            <a:endParaRPr lang="en-US" dirty="0"/>
          </a:p>
        </p:txBody>
      </p:sp>
    </p:spTree>
    <p:extLst>
      <p:ext uri="{BB962C8B-B14F-4D97-AF65-F5344CB8AC3E}">
        <p14:creationId xmlns:p14="http://schemas.microsoft.com/office/powerpoint/2010/main" val="13785812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Flan</a:t>
            </a:r>
            <a:endParaRPr lang="en-US" dirty="0"/>
          </a:p>
        </p:txBody>
      </p:sp>
      <p:pic>
        <p:nvPicPr>
          <p:cNvPr id="3074" name="Picture 2" descr="http://www.bible.ca/coins/bible-coins-history-money-weight-system-chalkstone-flan-maker-mold-drill-blank-center-dimple-ma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052" y="1958009"/>
            <a:ext cx="6659218" cy="433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175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Coins Were Made</a:t>
            </a:r>
            <a:endParaRPr lang="en-US" dirty="0"/>
          </a:p>
        </p:txBody>
      </p:sp>
      <p:sp>
        <p:nvSpPr>
          <p:cNvPr id="3" name="Content Placeholder 2"/>
          <p:cNvSpPr>
            <a:spLocks noGrp="1"/>
          </p:cNvSpPr>
          <p:nvPr>
            <p:ph idx="1"/>
          </p:nvPr>
        </p:nvSpPr>
        <p:spPr/>
        <p:txBody>
          <a:bodyPr>
            <a:normAutofit fontScale="70000" lnSpcReduction="20000"/>
          </a:bodyPr>
          <a:lstStyle/>
          <a:p>
            <a:pPr marL="742950" indent="-742950">
              <a:buFont typeface="+mj-lt"/>
              <a:buAutoNum type="arabicPeriod" startAt="5"/>
            </a:pPr>
            <a:r>
              <a:rPr lang="en-US" dirty="0"/>
              <a:t>Center punch mark </a:t>
            </a:r>
            <a:r>
              <a:rPr lang="en-US" dirty="0" smtClean="0"/>
              <a:t>holes</a:t>
            </a:r>
          </a:p>
          <a:p>
            <a:pPr marL="1276336" lvl="1" indent="-742950"/>
            <a:r>
              <a:rPr lang="en-US" dirty="0" smtClean="0"/>
              <a:t>Coins </a:t>
            </a:r>
            <a:r>
              <a:rPr lang="en-US" dirty="0"/>
              <a:t>were sometimes planed with a rotary tool that looks much like a flat wood bit. </a:t>
            </a:r>
            <a:endParaRPr lang="en-US" dirty="0" smtClean="0"/>
          </a:p>
          <a:p>
            <a:pPr marL="1276336" lvl="1" indent="-742950"/>
            <a:r>
              <a:rPr lang="en-US" dirty="0" smtClean="0"/>
              <a:t>It </a:t>
            </a:r>
            <a:r>
              <a:rPr lang="en-US" dirty="0"/>
              <a:t>was used to smooth one or both sides of the flan to remove dross, little ridges and give the flan a bit of a polish. </a:t>
            </a:r>
            <a:endParaRPr lang="en-US" dirty="0" smtClean="0"/>
          </a:p>
          <a:p>
            <a:pPr marL="1276336" lvl="1" indent="-742950"/>
            <a:r>
              <a:rPr lang="en-US" dirty="0" smtClean="0"/>
              <a:t>The </a:t>
            </a:r>
            <a:r>
              <a:rPr lang="en-US" dirty="0"/>
              <a:t>result was a little hole in the coin where the center tang of the polishing drill anchored itself into the coin. </a:t>
            </a:r>
            <a:endParaRPr lang="en-US" dirty="0" smtClean="0"/>
          </a:p>
          <a:p>
            <a:pPr marL="1276336" lvl="1" indent="-742950"/>
            <a:r>
              <a:rPr lang="en-US" dirty="0" smtClean="0"/>
              <a:t>Contrary </a:t>
            </a:r>
            <a:r>
              <a:rPr lang="en-US" dirty="0"/>
              <a:t>to first appearance, these "center punch marks" are not made by center punching the coin after they were in circulation. </a:t>
            </a:r>
            <a:endParaRPr lang="en-US" dirty="0" smtClean="0"/>
          </a:p>
          <a:p>
            <a:pPr marL="1276336" lvl="1" indent="-742950"/>
            <a:r>
              <a:rPr lang="en-US" dirty="0" smtClean="0"/>
              <a:t>This </a:t>
            </a:r>
            <a:r>
              <a:rPr lang="en-US" dirty="0"/>
              <a:t>center hole was on the blank flan before it was hammered in the dies. </a:t>
            </a:r>
            <a:endParaRPr lang="en-US" dirty="0" smtClean="0"/>
          </a:p>
          <a:p>
            <a:pPr marL="1276336" lvl="1" indent="-742950"/>
            <a:r>
              <a:rPr lang="en-US" dirty="0" smtClean="0"/>
              <a:t>These </a:t>
            </a:r>
            <a:r>
              <a:rPr lang="en-US" dirty="0"/>
              <a:t>holes are common in Seleucid coins, do not detract from their value and are not considered defects.</a:t>
            </a:r>
            <a:endParaRPr lang="en-US" dirty="0"/>
          </a:p>
        </p:txBody>
      </p:sp>
    </p:spTree>
    <p:extLst>
      <p:ext uri="{BB962C8B-B14F-4D97-AF65-F5344CB8AC3E}">
        <p14:creationId xmlns:p14="http://schemas.microsoft.com/office/powerpoint/2010/main" val="1197078810"/>
      </p:ext>
    </p:extLst>
  </p:cSld>
  <p:clrMapOvr>
    <a:masterClrMapping/>
  </p:clrMapOvr>
</p:sld>
</file>

<file path=ppt/theme/theme1.xml><?xml version="1.0" encoding="utf-8"?>
<a:theme xmlns:a="http://schemas.openxmlformats.org/drawingml/2006/main" name="160729-science-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160729-science-template-16x9</Template>
  <TotalTime>1018</TotalTime>
  <Words>1188</Words>
  <Application>Microsoft Macintosh PowerPoint</Application>
  <PresentationFormat>Widescreen</PresentationFormat>
  <Paragraphs>134</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Courier New</vt:lpstr>
      <vt:lpstr>Mangal</vt:lpstr>
      <vt:lpstr>Arial</vt:lpstr>
      <vt:lpstr>160729-science-template-16x9</vt:lpstr>
      <vt:lpstr>Mines, Minerals, and Minecraft</vt:lpstr>
      <vt:lpstr>Agenda</vt:lpstr>
      <vt:lpstr>Bible Study</vt:lpstr>
      <vt:lpstr>How Coins Were Made</vt:lpstr>
      <vt:lpstr>Flan</vt:lpstr>
      <vt:lpstr>Flan</vt:lpstr>
      <vt:lpstr>How Coins Were Made</vt:lpstr>
      <vt:lpstr>Flan</vt:lpstr>
      <vt:lpstr>How Coins Were Made</vt:lpstr>
      <vt:lpstr>Center Hole</vt:lpstr>
      <vt:lpstr>How Coins Were Made</vt:lpstr>
      <vt:lpstr>Coin Die</vt:lpstr>
      <vt:lpstr>The Raspberry Pi – Operating Systems</vt:lpstr>
      <vt:lpstr>Operating Systems</vt:lpstr>
      <vt:lpstr>Alternative Operating Systems</vt:lpstr>
      <vt:lpstr>Alternative Operating Systems</vt:lpstr>
      <vt:lpstr>Alternative Operating Systems</vt:lpstr>
      <vt:lpstr>Alternative Operating Systems</vt:lpstr>
      <vt:lpstr>Hacking Minecraft with Python</vt:lpstr>
      <vt:lpstr>The Lavatrap Game</vt:lpstr>
      <vt:lpstr>The Lavatrap Game</vt:lpstr>
      <vt:lpstr>The  Code</vt:lpstr>
      <vt:lpstr>The Code</vt:lpstr>
      <vt:lpstr>The Code</vt:lpstr>
      <vt:lpstr>The Code</vt:lpstr>
      <vt:lpstr>The Lavatrap Game</vt:lpstr>
      <vt:lpstr>The Lavatrap Game</vt:lpstr>
      <vt:lpstr>Next Steps</vt:lpstr>
      <vt:lpstr>LAB TIME </vt:lpstr>
      <vt:lpstr>Questions or comments?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Parables and pythons</dc:title>
  <dc:creator>Chuck Bell</dc:creator>
  <cp:lastModifiedBy>Chuck Bell</cp:lastModifiedBy>
  <cp:revision>267</cp:revision>
  <dcterms:created xsi:type="dcterms:W3CDTF">2018-09-09T20:06:26Z</dcterms:created>
  <dcterms:modified xsi:type="dcterms:W3CDTF">2019-03-10T21:05:07Z</dcterms:modified>
</cp:coreProperties>
</file>